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5C2C8C-FC17-4DD2-9B6D-D8A5FACE3918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3673B9-B033-46C4-8ED8-91333A8B7534}">
      <dgm:prSet phldrT="[Text]" custT="1"/>
      <dgm:spPr>
        <a:solidFill>
          <a:srgbClr val="620824"/>
        </a:solidFill>
      </dgm:spPr>
      <dgm:t>
        <a:bodyPr/>
        <a:lstStyle/>
        <a:p>
          <a:r>
            <a: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Use launch operations computer to send command to launch box or vehicle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C25554-1EF7-4AE8-90BD-4BAFE46BAAA6}" type="parTrans" cxnId="{187B817C-CB03-4EE0-B915-548A5C9FE007}">
      <dgm:prSet/>
      <dgm:spPr/>
      <dgm:t>
        <a:bodyPr/>
        <a:lstStyle/>
        <a:p>
          <a:endParaRPr lang="en-US"/>
        </a:p>
      </dgm:t>
    </dgm:pt>
    <dgm:pt modelId="{CBA870D8-47D6-4D68-937A-4D179D0629BC}" type="sibTrans" cxnId="{187B817C-CB03-4EE0-B915-548A5C9FE007}">
      <dgm:prSet/>
      <dgm:spPr/>
      <dgm:t>
        <a:bodyPr/>
        <a:lstStyle/>
        <a:p>
          <a:endParaRPr lang="en-US"/>
        </a:p>
      </dgm:t>
    </dgm:pt>
    <dgm:pt modelId="{CCC633F2-D4F8-4867-B839-CABBB8FB7823}">
      <dgm:prSet phldrT="[Text]" custT="1"/>
      <dgm:spPr/>
      <dgm:t>
        <a:bodyPr/>
        <a:lstStyle/>
        <a:p>
          <a:r>
            <a:rPr lang="en-US" sz="14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MathWorks</a:t>
          </a:r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includes support package for Arduino communication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619DC52-8BCE-404F-B031-A6C8FEE53CB9}" type="parTrans" cxnId="{3D8B255B-09DE-4BAF-99A9-584BFF9BF095}">
      <dgm:prSet/>
      <dgm:spPr/>
      <dgm:t>
        <a:bodyPr/>
        <a:lstStyle/>
        <a:p>
          <a:endParaRPr lang="en-US"/>
        </a:p>
      </dgm:t>
    </dgm:pt>
    <dgm:pt modelId="{00EB1508-73B1-4F12-BDC7-B2C578654C17}" type="sibTrans" cxnId="{3D8B255B-09DE-4BAF-99A9-584BFF9BF095}">
      <dgm:prSet/>
      <dgm:spPr/>
      <dgm:t>
        <a:bodyPr/>
        <a:lstStyle/>
        <a:p>
          <a:endParaRPr lang="en-US"/>
        </a:p>
      </dgm:t>
    </dgm:pt>
    <dgm:pt modelId="{1DA24D0E-0FB9-4721-99A2-6F19BE072732}">
      <dgm:prSet phldrT="[Text]" custT="1"/>
      <dgm:spPr>
        <a:solidFill>
          <a:srgbClr val="620824"/>
        </a:solidFill>
      </dgm:spPr>
      <dgm:t>
        <a:bodyPr/>
        <a:lstStyle/>
        <a:p>
          <a:r>
            <a: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Arduino receives command then sends back that it received command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EEC31B9-14C0-42A5-9605-2562B8865D95}" type="parTrans" cxnId="{E22130D3-999E-4AB6-9A79-D5B99A7BA4AE}">
      <dgm:prSet/>
      <dgm:spPr/>
      <dgm:t>
        <a:bodyPr/>
        <a:lstStyle/>
        <a:p>
          <a:endParaRPr lang="en-US"/>
        </a:p>
      </dgm:t>
    </dgm:pt>
    <dgm:pt modelId="{E153A6E3-169E-4D40-923E-AA2A5D3A3F43}" type="sibTrans" cxnId="{E22130D3-999E-4AB6-9A79-D5B99A7BA4AE}">
      <dgm:prSet/>
      <dgm:spPr/>
      <dgm:t>
        <a:bodyPr/>
        <a:lstStyle/>
        <a:p>
          <a:endParaRPr lang="en-US"/>
        </a:p>
      </dgm:t>
    </dgm:pt>
    <dgm:pt modelId="{9853A862-24E8-4C95-90DD-123A3BC13242}">
      <dgm:prSet phldrT="[Text]"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If Arduino does not acknowledge, we will know to send command again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359F4BD-D2B9-4843-8AB0-7A2FAEAFC859}" type="parTrans" cxnId="{120CE512-37BB-404A-BCB2-8889319D9EC8}">
      <dgm:prSet/>
      <dgm:spPr/>
      <dgm:t>
        <a:bodyPr/>
        <a:lstStyle/>
        <a:p>
          <a:endParaRPr lang="en-US"/>
        </a:p>
      </dgm:t>
    </dgm:pt>
    <dgm:pt modelId="{2DE41EE2-6B56-4BCD-AA8C-4DE6F7517B07}" type="sibTrans" cxnId="{120CE512-37BB-404A-BCB2-8889319D9EC8}">
      <dgm:prSet/>
      <dgm:spPr/>
      <dgm:t>
        <a:bodyPr/>
        <a:lstStyle/>
        <a:p>
          <a:endParaRPr lang="en-US"/>
        </a:p>
      </dgm:t>
    </dgm:pt>
    <dgm:pt modelId="{631063D9-FFCE-43DC-AF08-28492FCFD28D}">
      <dgm:prSet phldrT="[Text]" custT="1"/>
      <dgm:spPr>
        <a:solidFill>
          <a:srgbClr val="620824"/>
        </a:solidFill>
      </dgm:spPr>
      <dgm:t>
        <a:bodyPr/>
        <a:lstStyle/>
        <a:p>
          <a:r>
            <a: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Arduino sends status update when command is completed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1356577-86C6-4755-B8F9-534E0368D99D}" type="parTrans" cxnId="{839CF76F-81E5-4471-9B94-5E1118413D54}">
      <dgm:prSet/>
      <dgm:spPr/>
      <dgm:t>
        <a:bodyPr/>
        <a:lstStyle/>
        <a:p>
          <a:endParaRPr lang="en-US"/>
        </a:p>
      </dgm:t>
    </dgm:pt>
    <dgm:pt modelId="{80411025-FADB-4FA5-9045-6E3D6A83E054}" type="sibTrans" cxnId="{839CF76F-81E5-4471-9B94-5E1118413D54}">
      <dgm:prSet/>
      <dgm:spPr/>
      <dgm:t>
        <a:bodyPr/>
        <a:lstStyle/>
        <a:p>
          <a:endParaRPr lang="en-US"/>
        </a:p>
      </dgm:t>
    </dgm:pt>
    <dgm:pt modelId="{1C0C0D96-DAD1-4651-8BC1-BE0C6AA08AA9}">
      <dgm:prSet phldrT="[Text]"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 case of sensors, data collection begins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DDB563E-B4E2-4658-A027-58B025B128CA}" type="parTrans" cxnId="{2FF4AA3D-2C16-41C3-9C2A-F126D7386390}">
      <dgm:prSet/>
      <dgm:spPr/>
      <dgm:t>
        <a:bodyPr/>
        <a:lstStyle/>
        <a:p>
          <a:endParaRPr lang="en-US"/>
        </a:p>
      </dgm:t>
    </dgm:pt>
    <dgm:pt modelId="{3B16331D-BB4D-4A04-AE23-A070638F14B8}" type="sibTrans" cxnId="{2FF4AA3D-2C16-41C3-9C2A-F126D7386390}">
      <dgm:prSet/>
      <dgm:spPr/>
      <dgm:t>
        <a:bodyPr/>
        <a:lstStyle/>
        <a:p>
          <a:endParaRPr lang="en-US"/>
        </a:p>
      </dgm:t>
    </dgm:pt>
    <dgm:pt modelId="{FB887434-EDB2-4F56-A887-4BC8E5087B42}">
      <dgm:prSet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 case of one-time command, a short message is sent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BBAC7E7-BD72-424D-90B1-6AD1D5474227}" type="parTrans" cxnId="{0A17286C-84F0-4CBA-8F85-6864EA1FCA53}">
      <dgm:prSet/>
      <dgm:spPr/>
      <dgm:t>
        <a:bodyPr/>
        <a:lstStyle/>
        <a:p>
          <a:endParaRPr lang="en-US"/>
        </a:p>
      </dgm:t>
    </dgm:pt>
    <dgm:pt modelId="{7C1661E5-3440-4360-9C4E-A7E1EB540A83}" type="sibTrans" cxnId="{0A17286C-84F0-4CBA-8F85-6864EA1FCA53}">
      <dgm:prSet/>
      <dgm:spPr/>
      <dgm:t>
        <a:bodyPr/>
        <a:lstStyle/>
        <a:p>
          <a:endParaRPr lang="en-US"/>
        </a:p>
      </dgm:t>
    </dgm:pt>
    <dgm:pt modelId="{EBE89D95-24A0-4D4C-A771-AC72D4318480}" type="pres">
      <dgm:prSet presAssocID="{4D5C2C8C-FC17-4DD2-9B6D-D8A5FACE3918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2FDA4931-A904-4E5F-9D90-3ADA171FBBB1}" type="pres">
      <dgm:prSet presAssocID="{3C3673B9-B033-46C4-8ED8-91333A8B7534}" presName="composite" presStyleCnt="0"/>
      <dgm:spPr/>
    </dgm:pt>
    <dgm:pt modelId="{91DB6B69-1E94-4A1C-8877-CA3D738AB222}" type="pres">
      <dgm:prSet presAssocID="{3C3673B9-B033-46C4-8ED8-91333A8B7534}" presName="bentUpArrow1" presStyleLbl="alignImgPlace1" presStyleIdx="0" presStyleCnt="2" custScaleX="114431" custLinFactNeighborX="-14592" custLinFactNeighborY="-7280"/>
      <dgm:spPr>
        <a:solidFill>
          <a:srgbClr val="620824">
            <a:alpha val="50196"/>
          </a:srgbClr>
        </a:solidFill>
      </dgm:spPr>
    </dgm:pt>
    <dgm:pt modelId="{A523B7E2-D142-436D-8289-080F65CB7413}" type="pres">
      <dgm:prSet presAssocID="{3C3673B9-B033-46C4-8ED8-91333A8B7534}" presName="ParentText" presStyleLbl="node1" presStyleIdx="0" presStyleCnt="3" custScaleX="118500" custLinFactNeighborX="-4515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CAE945-CC3E-43A6-9639-229E92E43B31}" type="pres">
      <dgm:prSet presAssocID="{3C3673B9-B033-46C4-8ED8-91333A8B7534}" presName="ChildText" presStyleLbl="revTx" presStyleIdx="0" presStyleCnt="3" custScaleX="294311" custLinFactX="9642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60B6C7-97FF-4E68-8CEC-7987A8132269}" type="pres">
      <dgm:prSet presAssocID="{CBA870D8-47D6-4D68-937A-4D179D0629BC}" presName="sibTrans" presStyleCnt="0"/>
      <dgm:spPr/>
    </dgm:pt>
    <dgm:pt modelId="{5924F3D7-7DD2-4A5C-9F42-96F835F6BD2B}" type="pres">
      <dgm:prSet presAssocID="{1DA24D0E-0FB9-4721-99A2-6F19BE072732}" presName="composite" presStyleCnt="0"/>
      <dgm:spPr/>
    </dgm:pt>
    <dgm:pt modelId="{893582DA-B70F-4A7B-A2A9-59823F629BD4}" type="pres">
      <dgm:prSet presAssocID="{1DA24D0E-0FB9-4721-99A2-6F19BE072732}" presName="bentUpArrow1" presStyleLbl="alignImgPlace1" presStyleIdx="1" presStyleCnt="2" custLinFactNeighborX="-83938" custLinFactNeighborY="-5824"/>
      <dgm:spPr>
        <a:solidFill>
          <a:srgbClr val="620824">
            <a:alpha val="50196"/>
          </a:srgbClr>
        </a:solidFill>
      </dgm:spPr>
    </dgm:pt>
    <dgm:pt modelId="{7937ECE4-1B81-4E97-87D5-B067E1E1D79E}" type="pres">
      <dgm:prSet presAssocID="{1DA24D0E-0FB9-4721-99A2-6F19BE072732}" presName="ParentText" presStyleLbl="node1" presStyleIdx="1" presStyleCnt="3" custScaleX="124524" custLinFactNeighborX="-3870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C5AE95-01F1-469E-B822-7BB1B9978E0C}" type="pres">
      <dgm:prSet presAssocID="{1DA24D0E-0FB9-4721-99A2-6F19BE072732}" presName="ChildText" presStyleLbl="revTx" presStyleIdx="1" presStyleCnt="3" custScaleX="331210" custLinFactNeighborX="7885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FB05DD-34FF-4558-A4A4-6B9ACEADA14D}" type="pres">
      <dgm:prSet presAssocID="{E153A6E3-169E-4D40-923E-AA2A5D3A3F43}" presName="sibTrans" presStyleCnt="0"/>
      <dgm:spPr/>
    </dgm:pt>
    <dgm:pt modelId="{F85F9B21-E8F5-4F37-A994-D7CBCAD7F299}" type="pres">
      <dgm:prSet presAssocID="{631063D9-FFCE-43DC-AF08-28492FCFD28D}" presName="composite" presStyleCnt="0"/>
      <dgm:spPr/>
    </dgm:pt>
    <dgm:pt modelId="{0A117175-BD6D-42C1-B6C8-52978EC44883}" type="pres">
      <dgm:prSet presAssocID="{631063D9-FFCE-43DC-AF08-28492FCFD28D}" presName="ParentText" presStyleLbl="node1" presStyleIdx="2" presStyleCnt="3" custScaleX="123320" custLinFactNeighborX="-8703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4A7084-7950-4FC9-821D-2188F31A6B5F}" type="pres">
      <dgm:prSet presAssocID="{631063D9-FFCE-43DC-AF08-28492FCFD28D}" presName="FinalChildText" presStyleLbl="revTx" presStyleIdx="2" presStyleCnt="3" custScaleX="30518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1C7181A-6173-40EE-9831-7A76BC2E3DAF}" type="presOf" srcId="{FB887434-EDB2-4F56-A887-4BC8E5087B42}" destId="{AE4A7084-7950-4FC9-821D-2188F31A6B5F}" srcOrd="0" destOrd="1" presId="urn:microsoft.com/office/officeart/2005/8/layout/StepDownProcess"/>
    <dgm:cxn modelId="{CA0E7D08-9CC3-4196-9468-86943CC25C97}" type="presOf" srcId="{1C0C0D96-DAD1-4651-8BC1-BE0C6AA08AA9}" destId="{AE4A7084-7950-4FC9-821D-2188F31A6B5F}" srcOrd="0" destOrd="0" presId="urn:microsoft.com/office/officeart/2005/8/layout/StepDownProcess"/>
    <dgm:cxn modelId="{43A7F4E9-666C-46E3-9F2E-B22B2E556A6B}" type="presOf" srcId="{631063D9-FFCE-43DC-AF08-28492FCFD28D}" destId="{0A117175-BD6D-42C1-B6C8-52978EC44883}" srcOrd="0" destOrd="0" presId="urn:microsoft.com/office/officeart/2005/8/layout/StepDownProcess"/>
    <dgm:cxn modelId="{57937B12-0BDF-43B9-85DF-CB0FFEE48087}" type="presOf" srcId="{9853A862-24E8-4C95-90DD-123A3BC13242}" destId="{FFC5AE95-01F1-469E-B822-7BB1B9978E0C}" srcOrd="0" destOrd="0" presId="urn:microsoft.com/office/officeart/2005/8/layout/StepDownProcess"/>
    <dgm:cxn modelId="{839CF76F-81E5-4471-9B94-5E1118413D54}" srcId="{4D5C2C8C-FC17-4DD2-9B6D-D8A5FACE3918}" destId="{631063D9-FFCE-43DC-AF08-28492FCFD28D}" srcOrd="2" destOrd="0" parTransId="{81356577-86C6-4755-B8F9-534E0368D99D}" sibTransId="{80411025-FADB-4FA5-9045-6E3D6A83E054}"/>
    <dgm:cxn modelId="{3317DDB0-9A1A-4857-AFA5-C305FB7DBF39}" type="presOf" srcId="{CCC633F2-D4F8-4867-B839-CABBB8FB7823}" destId="{87CAE945-CC3E-43A6-9639-229E92E43B31}" srcOrd="0" destOrd="0" presId="urn:microsoft.com/office/officeart/2005/8/layout/StepDownProcess"/>
    <dgm:cxn modelId="{2FF4AA3D-2C16-41C3-9C2A-F126D7386390}" srcId="{631063D9-FFCE-43DC-AF08-28492FCFD28D}" destId="{1C0C0D96-DAD1-4651-8BC1-BE0C6AA08AA9}" srcOrd="0" destOrd="0" parTransId="{BDDB563E-B4E2-4658-A027-58B025B128CA}" sibTransId="{3B16331D-BB4D-4A04-AE23-A070638F14B8}"/>
    <dgm:cxn modelId="{4238AFA0-8B48-4D55-BB44-D75DCC084E72}" type="presOf" srcId="{4D5C2C8C-FC17-4DD2-9B6D-D8A5FACE3918}" destId="{EBE89D95-24A0-4D4C-A771-AC72D4318480}" srcOrd="0" destOrd="0" presId="urn:microsoft.com/office/officeart/2005/8/layout/StepDownProcess"/>
    <dgm:cxn modelId="{120CE512-37BB-404A-BCB2-8889319D9EC8}" srcId="{1DA24D0E-0FB9-4721-99A2-6F19BE072732}" destId="{9853A862-24E8-4C95-90DD-123A3BC13242}" srcOrd="0" destOrd="0" parTransId="{A359F4BD-D2B9-4843-8AB0-7A2FAEAFC859}" sibTransId="{2DE41EE2-6B56-4BCD-AA8C-4DE6F7517B07}"/>
    <dgm:cxn modelId="{2FAE95AF-CE76-4362-B759-F784358AD41E}" type="presOf" srcId="{1DA24D0E-0FB9-4721-99A2-6F19BE072732}" destId="{7937ECE4-1B81-4E97-87D5-B067E1E1D79E}" srcOrd="0" destOrd="0" presId="urn:microsoft.com/office/officeart/2005/8/layout/StepDownProcess"/>
    <dgm:cxn modelId="{E22130D3-999E-4AB6-9A79-D5B99A7BA4AE}" srcId="{4D5C2C8C-FC17-4DD2-9B6D-D8A5FACE3918}" destId="{1DA24D0E-0FB9-4721-99A2-6F19BE072732}" srcOrd="1" destOrd="0" parTransId="{AEEC31B9-14C0-42A5-9605-2562B8865D95}" sibTransId="{E153A6E3-169E-4D40-923E-AA2A5D3A3F43}"/>
    <dgm:cxn modelId="{187B817C-CB03-4EE0-B915-548A5C9FE007}" srcId="{4D5C2C8C-FC17-4DD2-9B6D-D8A5FACE3918}" destId="{3C3673B9-B033-46C4-8ED8-91333A8B7534}" srcOrd="0" destOrd="0" parTransId="{46C25554-1EF7-4AE8-90BD-4BAFE46BAAA6}" sibTransId="{CBA870D8-47D6-4D68-937A-4D179D0629BC}"/>
    <dgm:cxn modelId="{BEB1DE87-B5C3-4589-963D-9CAE70661187}" type="presOf" srcId="{3C3673B9-B033-46C4-8ED8-91333A8B7534}" destId="{A523B7E2-D142-436D-8289-080F65CB7413}" srcOrd="0" destOrd="0" presId="urn:microsoft.com/office/officeart/2005/8/layout/StepDownProcess"/>
    <dgm:cxn modelId="{0A17286C-84F0-4CBA-8F85-6864EA1FCA53}" srcId="{631063D9-FFCE-43DC-AF08-28492FCFD28D}" destId="{FB887434-EDB2-4F56-A887-4BC8E5087B42}" srcOrd="1" destOrd="0" parTransId="{8BBAC7E7-BD72-424D-90B1-6AD1D5474227}" sibTransId="{7C1661E5-3440-4360-9C4E-A7E1EB540A83}"/>
    <dgm:cxn modelId="{3D8B255B-09DE-4BAF-99A9-584BFF9BF095}" srcId="{3C3673B9-B033-46C4-8ED8-91333A8B7534}" destId="{CCC633F2-D4F8-4867-B839-CABBB8FB7823}" srcOrd="0" destOrd="0" parTransId="{7619DC52-8BCE-404F-B031-A6C8FEE53CB9}" sibTransId="{00EB1508-73B1-4F12-BDC7-B2C578654C17}"/>
    <dgm:cxn modelId="{C9D9A415-AB89-4712-9494-DDEDC3FE9E28}" type="presParOf" srcId="{EBE89D95-24A0-4D4C-A771-AC72D4318480}" destId="{2FDA4931-A904-4E5F-9D90-3ADA171FBBB1}" srcOrd="0" destOrd="0" presId="urn:microsoft.com/office/officeart/2005/8/layout/StepDownProcess"/>
    <dgm:cxn modelId="{8303B477-C97B-4053-AE59-C862286E81CC}" type="presParOf" srcId="{2FDA4931-A904-4E5F-9D90-3ADA171FBBB1}" destId="{91DB6B69-1E94-4A1C-8877-CA3D738AB222}" srcOrd="0" destOrd="0" presId="urn:microsoft.com/office/officeart/2005/8/layout/StepDownProcess"/>
    <dgm:cxn modelId="{C6CE1C67-EE76-4096-B647-A1BD2753C8F8}" type="presParOf" srcId="{2FDA4931-A904-4E5F-9D90-3ADA171FBBB1}" destId="{A523B7E2-D142-436D-8289-080F65CB7413}" srcOrd="1" destOrd="0" presId="urn:microsoft.com/office/officeart/2005/8/layout/StepDownProcess"/>
    <dgm:cxn modelId="{DA989863-CF7D-4C56-BB9E-A143C1979297}" type="presParOf" srcId="{2FDA4931-A904-4E5F-9D90-3ADA171FBBB1}" destId="{87CAE945-CC3E-43A6-9639-229E92E43B31}" srcOrd="2" destOrd="0" presId="urn:microsoft.com/office/officeart/2005/8/layout/StepDownProcess"/>
    <dgm:cxn modelId="{F5A8F1E5-6899-46E8-924F-5BF30BEAECE4}" type="presParOf" srcId="{EBE89D95-24A0-4D4C-A771-AC72D4318480}" destId="{E360B6C7-97FF-4E68-8CEC-7987A8132269}" srcOrd="1" destOrd="0" presId="urn:microsoft.com/office/officeart/2005/8/layout/StepDownProcess"/>
    <dgm:cxn modelId="{824D6635-5FE9-415F-AD2F-6D07C41A8EC1}" type="presParOf" srcId="{EBE89D95-24A0-4D4C-A771-AC72D4318480}" destId="{5924F3D7-7DD2-4A5C-9F42-96F835F6BD2B}" srcOrd="2" destOrd="0" presId="urn:microsoft.com/office/officeart/2005/8/layout/StepDownProcess"/>
    <dgm:cxn modelId="{2E4E2243-318F-42FB-97A4-C84454888724}" type="presParOf" srcId="{5924F3D7-7DD2-4A5C-9F42-96F835F6BD2B}" destId="{893582DA-B70F-4A7B-A2A9-59823F629BD4}" srcOrd="0" destOrd="0" presId="urn:microsoft.com/office/officeart/2005/8/layout/StepDownProcess"/>
    <dgm:cxn modelId="{95097058-9853-40F0-AEA4-1CB367B8C2A3}" type="presParOf" srcId="{5924F3D7-7DD2-4A5C-9F42-96F835F6BD2B}" destId="{7937ECE4-1B81-4E97-87D5-B067E1E1D79E}" srcOrd="1" destOrd="0" presId="urn:microsoft.com/office/officeart/2005/8/layout/StepDownProcess"/>
    <dgm:cxn modelId="{09CBB2FF-1D1F-4B2C-83EA-78136C6C81D8}" type="presParOf" srcId="{5924F3D7-7DD2-4A5C-9F42-96F835F6BD2B}" destId="{FFC5AE95-01F1-469E-B822-7BB1B9978E0C}" srcOrd="2" destOrd="0" presId="urn:microsoft.com/office/officeart/2005/8/layout/StepDownProcess"/>
    <dgm:cxn modelId="{B8E7EDE3-499F-44F0-9108-4692329BDCC9}" type="presParOf" srcId="{EBE89D95-24A0-4D4C-A771-AC72D4318480}" destId="{6BFB05DD-34FF-4558-A4A4-6B9ACEADA14D}" srcOrd="3" destOrd="0" presId="urn:microsoft.com/office/officeart/2005/8/layout/StepDownProcess"/>
    <dgm:cxn modelId="{39DB9EE1-FEAC-4DC9-AB67-6DAE33157F05}" type="presParOf" srcId="{EBE89D95-24A0-4D4C-A771-AC72D4318480}" destId="{F85F9B21-E8F5-4F37-A994-D7CBCAD7F299}" srcOrd="4" destOrd="0" presId="urn:microsoft.com/office/officeart/2005/8/layout/StepDownProcess"/>
    <dgm:cxn modelId="{CC4BAFF0-3960-4350-8282-8B12B4451507}" type="presParOf" srcId="{F85F9B21-E8F5-4F37-A994-D7CBCAD7F299}" destId="{0A117175-BD6D-42C1-B6C8-52978EC44883}" srcOrd="0" destOrd="0" presId="urn:microsoft.com/office/officeart/2005/8/layout/StepDownProcess"/>
    <dgm:cxn modelId="{BC3A5BF2-F98A-46CB-9325-CEE31D666FE4}" type="presParOf" srcId="{F85F9B21-E8F5-4F37-A994-D7CBCAD7F299}" destId="{AE4A7084-7950-4FC9-821D-2188F31A6B5F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DB6B69-1E94-4A1C-8877-CA3D738AB222}">
      <dsp:nvSpPr>
        <dsp:cNvPr id="0" name=""/>
        <dsp:cNvSpPr/>
      </dsp:nvSpPr>
      <dsp:spPr>
        <a:xfrm rot="5400000">
          <a:off x="261143" y="1241608"/>
          <a:ext cx="997134" cy="129902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620824">
            <a:alpha val="50196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23B7E2-D142-436D-8289-080F65CB7413}">
      <dsp:nvSpPr>
        <dsp:cNvPr id="0" name=""/>
        <dsp:cNvSpPr/>
      </dsp:nvSpPr>
      <dsp:spPr>
        <a:xfrm>
          <a:off x="0" y="290766"/>
          <a:ext cx="1989126" cy="1174956"/>
        </a:xfrm>
        <a:prstGeom prst="roundRect">
          <a:avLst>
            <a:gd name="adj" fmla="val 16670"/>
          </a:avLst>
        </a:prstGeom>
        <a:solidFill>
          <a:srgbClr val="62082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Use launch operations computer to send command to launch box or vehicle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7367" y="348133"/>
        <a:ext cx="1874392" cy="1060222"/>
      </dsp:txXfrm>
    </dsp:sp>
    <dsp:sp modelId="{87CAE945-CC3E-43A6-9639-229E92E43B31}">
      <dsp:nvSpPr>
        <dsp:cNvPr id="0" name=""/>
        <dsp:cNvSpPr/>
      </dsp:nvSpPr>
      <dsp:spPr>
        <a:xfrm>
          <a:off x="1993641" y="402825"/>
          <a:ext cx="3593080" cy="949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MathWorks</a:t>
          </a: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includes support package for Arduino communication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93641" y="402825"/>
        <a:ext cx="3593080" cy="949651"/>
      </dsp:txXfrm>
    </dsp:sp>
    <dsp:sp modelId="{893582DA-B70F-4A7B-A2A9-59823F629BD4}">
      <dsp:nvSpPr>
        <dsp:cNvPr id="0" name=""/>
        <dsp:cNvSpPr/>
      </dsp:nvSpPr>
      <dsp:spPr>
        <a:xfrm rot="5400000">
          <a:off x="1560078" y="2657901"/>
          <a:ext cx="997134" cy="113520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620824">
            <a:alpha val="50196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37ECE4-1B81-4E97-87D5-B067E1E1D79E}">
      <dsp:nvSpPr>
        <dsp:cNvPr id="0" name=""/>
        <dsp:cNvSpPr/>
      </dsp:nvSpPr>
      <dsp:spPr>
        <a:xfrm>
          <a:off x="1393172" y="1610631"/>
          <a:ext cx="2090244" cy="1174956"/>
        </a:xfrm>
        <a:prstGeom prst="roundRect">
          <a:avLst>
            <a:gd name="adj" fmla="val 16670"/>
          </a:avLst>
        </a:prstGeom>
        <a:solidFill>
          <a:srgbClr val="62082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Arduino receives command then sends back that it received command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450539" y="1667998"/>
        <a:ext cx="1975510" cy="1060222"/>
      </dsp:txXfrm>
    </dsp:sp>
    <dsp:sp modelId="{FFC5AE95-01F1-469E-B822-7BB1B9978E0C}">
      <dsp:nvSpPr>
        <dsp:cNvPr id="0" name=""/>
        <dsp:cNvSpPr/>
      </dsp:nvSpPr>
      <dsp:spPr>
        <a:xfrm>
          <a:off x="3478631" y="1722689"/>
          <a:ext cx="4043559" cy="949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If Arduino does not acknowledge, we will know to send command again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478631" y="1722689"/>
        <a:ext cx="4043559" cy="949651"/>
      </dsp:txXfrm>
    </dsp:sp>
    <dsp:sp modelId="{0A117175-BD6D-42C1-B6C8-52978EC44883}">
      <dsp:nvSpPr>
        <dsp:cNvPr id="0" name=""/>
        <dsp:cNvSpPr/>
      </dsp:nvSpPr>
      <dsp:spPr>
        <a:xfrm>
          <a:off x="2617504" y="2930495"/>
          <a:ext cx="2070034" cy="1174956"/>
        </a:xfrm>
        <a:prstGeom prst="roundRect">
          <a:avLst>
            <a:gd name="adj" fmla="val 16670"/>
          </a:avLst>
        </a:prstGeom>
        <a:solidFill>
          <a:srgbClr val="62082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Arduino sends status update when command is completed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674871" y="2987862"/>
        <a:ext cx="1955300" cy="1060222"/>
      </dsp:txXfrm>
    </dsp:sp>
    <dsp:sp modelId="{AE4A7084-7950-4FC9-821D-2188F31A6B5F}">
      <dsp:nvSpPr>
        <dsp:cNvPr id="0" name=""/>
        <dsp:cNvSpPr/>
      </dsp:nvSpPr>
      <dsp:spPr>
        <a:xfrm>
          <a:off x="4700351" y="3042554"/>
          <a:ext cx="3725822" cy="949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 case of sensors, data collection begins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 case of one-time command, a short message is sent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00351" y="3042554"/>
        <a:ext cx="3725822" cy="9496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05125D-AEA0-4722-BA56-B004D6A327C7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DCFF02-46CF-4C03-B5C0-96F99E628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67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56D309-C37C-43E0-82B3-7F70B3FFCA9C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53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56D309-C37C-43E0-82B3-7F70B3FFCA9C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675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56D309-C37C-43E0-82B3-7F70B3FFCA9C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002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Arduinos are able to output 500 mA each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56D309-C37C-43E0-82B3-7F70B3FFCA9C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939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56D309-C37C-43E0-82B3-7F70B3FFCA9C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437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Data in sensors is inherently “jumpy” so multi-data-point average necessary for useful data</a:t>
            </a:r>
          </a:p>
          <a:p>
            <a:pPr lvl="1"/>
            <a:r>
              <a:rPr lang="en-US" dirty="0" smtClean="0"/>
              <a:t>Thorough testing of IMU necessary to test for drift</a:t>
            </a:r>
          </a:p>
          <a:p>
            <a:pPr marL="0" indent="0">
              <a:buNone/>
            </a:pPr>
            <a:r>
              <a:rPr lang="en-US" dirty="0" smtClean="0"/>
              <a:t>Speed of ball valve closure greatly determines effectiveness of such measures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56D309-C37C-43E0-82B3-7F70B3FFCA9C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47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4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91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07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 userDrawn="1"/>
        </p:nvSpPr>
        <p:spPr>
          <a:xfrm>
            <a:off x="1612" y="6244424"/>
            <a:ext cx="12190393" cy="5269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 smtClean="0">
                <a:solidFill>
                  <a:prstClr val="black"/>
                </a:solidFill>
              </a:rPr>
              <a:t>000</a:t>
            </a:r>
            <a:endParaRPr lang="en-US" sz="1350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73880" y="823893"/>
            <a:ext cx="10972800" cy="803756"/>
          </a:xfrm>
        </p:spPr>
        <p:txBody>
          <a:bodyPr>
            <a:normAutofit/>
          </a:bodyPr>
          <a:lstStyle>
            <a:lvl1pPr algn="r">
              <a:defRPr sz="3600" b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389" y="1653090"/>
            <a:ext cx="10975011" cy="4473076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>
          <a:xfrm>
            <a:off x="-17669" y="1474311"/>
            <a:ext cx="12192000" cy="18288"/>
          </a:xfrm>
          <a:prstGeom prst="rect">
            <a:avLst/>
          </a:prstGeom>
          <a:gradFill>
            <a:gsLst>
              <a:gs pos="19970">
                <a:srgbClr val="3F0017"/>
              </a:gs>
              <a:gs pos="0">
                <a:srgbClr val="3F0017"/>
              </a:gs>
              <a:gs pos="45000">
                <a:srgbClr val="3F0017"/>
              </a:gs>
              <a:gs pos="91000">
                <a:schemeClr val="bg1"/>
              </a:gs>
            </a:gsLst>
            <a:lin ang="0" scaled="1"/>
          </a:gradFill>
          <a:ln w="0" cmpd="sng">
            <a:noFill/>
          </a:ln>
          <a:effectLst/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prstClr val="black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3" cstate="print">
            <a:clrChange>
              <a:clrFrom>
                <a:srgbClr val="F3F3F3"/>
              </a:clrFrom>
              <a:clrTo>
                <a:srgbClr val="F3F3F3">
                  <a:alpha val="0"/>
                </a:srgbClr>
              </a:clrTo>
            </a:clrChange>
          </a:blip>
          <a:srcRect l="12647" t="99" r="51114" b="87354"/>
          <a:stretch/>
        </p:blipFill>
        <p:spPr>
          <a:xfrm flipV="1">
            <a:off x="1611" y="6269864"/>
            <a:ext cx="4245548" cy="594360"/>
          </a:xfrm>
          <a:prstGeom prst="rect">
            <a:avLst/>
          </a:prstGeom>
        </p:spPr>
      </p:pic>
      <p:sp>
        <p:nvSpPr>
          <p:cNvPr id="26" name="Right Triangle 25"/>
          <p:cNvSpPr/>
          <p:nvPr userDrawn="1"/>
        </p:nvSpPr>
        <p:spPr>
          <a:xfrm flipH="1" flipV="1">
            <a:off x="3052591" y="6270101"/>
            <a:ext cx="1110807" cy="587913"/>
          </a:xfrm>
          <a:prstGeom prst="rtTriangle">
            <a:avLst/>
          </a:prstGeom>
          <a:solidFill>
            <a:srgbClr val="BABAB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8" name="Rectangle 27"/>
          <p:cNvSpPr/>
          <p:nvPr userDrawn="1"/>
        </p:nvSpPr>
        <p:spPr>
          <a:xfrm>
            <a:off x="4028665" y="6269864"/>
            <a:ext cx="8163339" cy="594998"/>
          </a:xfrm>
          <a:prstGeom prst="rect">
            <a:avLst/>
          </a:prstGeom>
          <a:solidFill>
            <a:srgbClr val="B8B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black"/>
              </a:solidFill>
            </a:endParaRPr>
          </a:p>
        </p:txBody>
      </p:sp>
      <p:pic>
        <p:nvPicPr>
          <p:cNvPr id="29" name="Picture 4" descr="C:\Users\Chi Mai\Desktop\aero-logos\Aerospace Engineering Logos\PNG\AERO-logo-white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389" y="246617"/>
            <a:ext cx="3556000" cy="38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Slide Number Placeholder 32"/>
          <p:cNvSpPr>
            <a:spLocks noGrp="1"/>
          </p:cNvSpPr>
          <p:nvPr>
            <p:ph type="sldNum" sz="quarter" idx="11"/>
          </p:nvPr>
        </p:nvSpPr>
        <p:spPr>
          <a:xfrm>
            <a:off x="10707753" y="6362753"/>
            <a:ext cx="883480" cy="408609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7720E05-3280-4ED0-8149-0CEC26EF56C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9" name="Footer Placeholder 3"/>
          <p:cNvSpPr>
            <a:spLocks noGrp="1"/>
          </p:cNvSpPr>
          <p:nvPr>
            <p:ph type="ftr" sz="quarter" idx="12"/>
          </p:nvPr>
        </p:nvSpPr>
        <p:spPr>
          <a:xfrm>
            <a:off x="6788129" y="6384496"/>
            <a:ext cx="3860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Sounding Rocketry Team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3" name="Text Placeholder 42"/>
          <p:cNvSpPr>
            <a:spLocks noGrp="1"/>
          </p:cNvSpPr>
          <p:nvPr>
            <p:ph type="body" sz="quarter" idx="13"/>
          </p:nvPr>
        </p:nvSpPr>
        <p:spPr>
          <a:xfrm>
            <a:off x="140990" y="6384926"/>
            <a:ext cx="2756820" cy="386422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Parallelogram 3"/>
          <p:cNvSpPr/>
          <p:nvPr userDrawn="1"/>
        </p:nvSpPr>
        <p:spPr>
          <a:xfrm flipV="1">
            <a:off x="3349636" y="6453198"/>
            <a:ext cx="3654425" cy="411993"/>
          </a:xfrm>
          <a:prstGeom prst="parallelogram">
            <a:avLst>
              <a:gd name="adj" fmla="val 105092"/>
            </a:avLst>
          </a:prstGeom>
          <a:solidFill>
            <a:srgbClr val="350216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4" name="Text Placeholder 42"/>
          <p:cNvSpPr>
            <a:spLocks noGrp="1"/>
          </p:cNvSpPr>
          <p:nvPr>
            <p:ph type="body" sz="quarter" idx="14"/>
          </p:nvPr>
        </p:nvSpPr>
        <p:spPr>
          <a:xfrm>
            <a:off x="3742279" y="6465970"/>
            <a:ext cx="2974620" cy="386422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65903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81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4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62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83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030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46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121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25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56478-C2A3-4F6A-8BC0-7F90FD124D22}" type="datetimeFigureOut">
              <a:rPr lang="en-US" smtClean="0"/>
              <a:t>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8085D-3455-4C6B-A44F-4C0A6BC251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2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61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&amp; Communication Systems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720E05-3280-4ED0-8149-0CEC26EF56C0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1800" dirty="0">
                <a:solidFill>
                  <a:prstClr val="black"/>
                </a:solidFill>
              </a:rPr>
              <a:t>Sounding Rocketry Team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629742" y="6384926"/>
            <a:ext cx="2408858" cy="386422"/>
          </a:xfrm>
        </p:spPr>
        <p:txBody>
          <a:bodyPr/>
          <a:lstStyle/>
          <a:p>
            <a:r>
              <a:rPr lang="en-US" dirty="0" smtClean="0"/>
              <a:t>Conceptual Design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Electronics &amp; </a:t>
            </a:r>
            <a:r>
              <a:rPr lang="en-US" dirty="0" smtClean="0"/>
              <a:t>Payload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79615" y="1666095"/>
            <a:ext cx="8231187" cy="444656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038600" y="3611881"/>
            <a:ext cx="3032760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14300" indent="-1143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 card may be mounted to Arduinos in case LOS is lost</a:t>
            </a:r>
          </a:p>
          <a:p>
            <a:pPr marL="114300" indent="-11430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XBees</a:t>
            </a: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transmit 900MHz at 200 kbps at 4 miles</a:t>
            </a:r>
          </a:p>
        </p:txBody>
      </p:sp>
    </p:spTree>
    <p:extLst>
      <p:ext uri="{BB962C8B-B14F-4D97-AF65-F5344CB8AC3E}">
        <p14:creationId xmlns:p14="http://schemas.microsoft.com/office/powerpoint/2010/main" val="20948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720E05-3280-4ED0-8149-0CEC26EF56C0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1800" dirty="0">
                <a:solidFill>
                  <a:prstClr val="black"/>
                </a:solidFill>
              </a:rPr>
              <a:t>Sounding Rocketry Team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629742" y="6384926"/>
            <a:ext cx="2180258" cy="386422"/>
          </a:xfrm>
        </p:spPr>
        <p:txBody>
          <a:bodyPr/>
          <a:lstStyle/>
          <a:p>
            <a:r>
              <a:rPr lang="en-US" dirty="0" smtClean="0"/>
              <a:t>Conceptual Design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Electronics &amp; </a:t>
            </a:r>
            <a:r>
              <a:rPr lang="en-US" dirty="0" smtClean="0"/>
              <a:t>Payload</a:t>
            </a:r>
            <a:endParaRPr lang="en-US" dirty="0"/>
          </a:p>
        </p:txBody>
      </p:sp>
      <p:graphicFrame>
        <p:nvGraphicFramePr>
          <p:cNvPr id="9" name="Diagram 8"/>
          <p:cNvGraphicFramePr/>
          <p:nvPr/>
        </p:nvGraphicFramePr>
        <p:xfrm>
          <a:off x="1783908" y="1528339"/>
          <a:ext cx="8433518" cy="4396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363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Necessary for testing and flight data collection</a:t>
            </a:r>
          </a:p>
          <a:p>
            <a:pPr lvl="1"/>
            <a:r>
              <a:rPr lang="en-US" dirty="0" smtClean="0"/>
              <a:t>Vehicle will contain an IMU, two pressure sensors, and three thermocouples</a:t>
            </a:r>
          </a:p>
          <a:p>
            <a:pPr lvl="1"/>
            <a:r>
              <a:rPr lang="en-US" dirty="0" smtClean="0"/>
              <a:t>May also support payload</a:t>
            </a:r>
          </a:p>
          <a:p>
            <a:pPr marL="0" indent="0">
              <a:buNone/>
            </a:pPr>
            <a:r>
              <a:rPr lang="en-US" dirty="0" smtClean="0"/>
              <a:t>Data will be read in from the Arduinos</a:t>
            </a:r>
          </a:p>
          <a:p>
            <a:pPr lvl="1"/>
            <a:r>
              <a:rPr lang="en-US" dirty="0" smtClean="0"/>
              <a:t>The system is flexible enough that additional sensors can be easily added on to the system for testing or normal flight operations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720E05-3280-4ED0-8149-0CEC26EF56C0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1800" dirty="0">
                <a:solidFill>
                  <a:prstClr val="black"/>
                </a:solidFill>
              </a:rPr>
              <a:t>Sounding Rocketry Team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629742" y="6384926"/>
            <a:ext cx="2256458" cy="386422"/>
          </a:xfrm>
        </p:spPr>
        <p:txBody>
          <a:bodyPr/>
          <a:lstStyle/>
          <a:p>
            <a:r>
              <a:rPr lang="en-US" dirty="0" smtClean="0"/>
              <a:t>Conceptual Design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Electronics &amp; </a:t>
            </a:r>
            <a:r>
              <a:rPr lang="en-US" dirty="0" smtClean="0"/>
              <a:t>Payload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7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Requirements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720E05-3280-4ED0-8149-0CEC26EF56C0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1800" dirty="0">
                <a:solidFill>
                  <a:prstClr val="black"/>
                </a:solidFill>
              </a:rPr>
              <a:t>Sounding Rocketry Team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629742" y="6384926"/>
            <a:ext cx="2256458" cy="386422"/>
          </a:xfrm>
        </p:spPr>
        <p:txBody>
          <a:bodyPr/>
          <a:lstStyle/>
          <a:p>
            <a:r>
              <a:rPr lang="en-US" dirty="0" smtClean="0"/>
              <a:t>Conceptual Design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Electronics &amp; </a:t>
            </a:r>
            <a:r>
              <a:rPr lang="en-US" dirty="0" smtClean="0"/>
              <a:t>Payload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/>
          </p:nvPr>
        </p:nvGraphicFramePr>
        <p:xfrm>
          <a:off x="1913584" y="1627646"/>
          <a:ext cx="8303843" cy="2937745"/>
        </p:xfrm>
        <a:graphic>
          <a:graphicData uri="http://schemas.openxmlformats.org/drawingml/2006/table">
            <a:tbl>
              <a:tblPr firstRow="1" firstCol="1" bandRow="1"/>
              <a:tblGrid>
                <a:gridCol w="21969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59505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59505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43873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478082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7425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Sensor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Voltage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Current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Power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Quantity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1676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Thermocouple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3.3 V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Negligible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N/A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1676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IMU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3.3 V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1.2 mA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3.96 mW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1676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Strain Gauge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 V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100 mA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500 mW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1676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Pressure Transducer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12 V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10 mA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120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mW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1676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Arduino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 V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25 mA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125 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mW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1676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XBee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 V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95 mA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285 mW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1676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Flight Total: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-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i="1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461.2 </a:t>
                      </a:r>
                      <a:r>
                        <a:rPr lang="en-US" sz="16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i="1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2.064 </a:t>
                      </a:r>
                      <a:r>
                        <a:rPr lang="en-US" sz="16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W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i="1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12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1909590" y="4749539"/>
            <a:ext cx="8307836" cy="154824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</a:rPr>
              <a:t>Will be utilizing last year’s battery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</a:rPr>
              <a:t>Arduinos require 5V so must be wired to regulator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</a:rPr>
              <a:t>Arduinos require much less power than </a:t>
            </a:r>
            <a:r>
              <a:rPr lang="en-US" dirty="0" err="1">
                <a:solidFill>
                  <a:prstClr val="black"/>
                </a:solidFill>
              </a:rPr>
              <a:t>BeagleBones</a:t>
            </a:r>
            <a:r>
              <a:rPr lang="en-US" dirty="0">
                <a:solidFill>
                  <a:prstClr val="black"/>
                </a:solidFill>
              </a:rPr>
              <a:t> so have plenty of energy to spare with last years battery</a:t>
            </a:r>
          </a:p>
          <a:p>
            <a:pPr lvl="1"/>
            <a:r>
              <a:rPr lang="en-US" dirty="0">
                <a:solidFill>
                  <a:prstClr val="black"/>
                </a:solidFill>
              </a:rPr>
              <a:t>This means any additional sensors added do not cause a concern with regard to power</a:t>
            </a:r>
          </a:p>
        </p:txBody>
      </p:sp>
    </p:spTree>
    <p:extLst>
      <p:ext uri="{BB962C8B-B14F-4D97-AF65-F5344CB8AC3E}">
        <p14:creationId xmlns:p14="http://schemas.microsoft.com/office/powerpoint/2010/main" val="79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Successfully transmitted data between Arduinos via </a:t>
            </a:r>
            <a:r>
              <a:rPr lang="en-US" dirty="0" err="1"/>
              <a:t>XBee</a:t>
            </a:r>
            <a:endParaRPr lang="en-US" dirty="0"/>
          </a:p>
          <a:p>
            <a:pPr lvl="1"/>
            <a:r>
              <a:rPr lang="en-US" dirty="0"/>
              <a:t>Two-nodal communication, not ZigBee</a:t>
            </a:r>
          </a:p>
          <a:p>
            <a:pPr marL="0" indent="0">
              <a:buNone/>
            </a:pPr>
            <a:r>
              <a:rPr lang="en-US" dirty="0"/>
              <a:t>Successfully read in calibrated data from thermocouples</a:t>
            </a:r>
          </a:p>
          <a:p>
            <a:pPr marL="0" indent="0">
              <a:buNone/>
            </a:pPr>
            <a:r>
              <a:rPr lang="en-US" dirty="0"/>
              <a:t>Successfully read in calibrated data from IMU</a:t>
            </a:r>
          </a:p>
          <a:p>
            <a:pPr marL="0" indent="0">
              <a:buNone/>
            </a:pPr>
            <a:r>
              <a:rPr lang="en-US" dirty="0"/>
              <a:t>Waiting on pressure sensor selection</a:t>
            </a:r>
          </a:p>
          <a:p>
            <a:pPr marL="0" indent="0">
              <a:buNone/>
            </a:pPr>
            <a:r>
              <a:rPr lang="en-US" dirty="0"/>
              <a:t>Will begin testing servo motor for propulsion soon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720E05-3280-4ED0-8149-0CEC26EF56C0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1800" dirty="0">
                <a:solidFill>
                  <a:prstClr val="black"/>
                </a:solidFill>
              </a:rPr>
              <a:t>Sounding Rocketry Team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629742" y="6384926"/>
            <a:ext cx="2180258" cy="386422"/>
          </a:xfrm>
        </p:spPr>
        <p:txBody>
          <a:bodyPr/>
          <a:lstStyle/>
          <a:p>
            <a:r>
              <a:rPr lang="en-US" dirty="0" smtClean="0"/>
              <a:t>Conceptual Design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Electronics &amp; </a:t>
            </a:r>
            <a:r>
              <a:rPr lang="en-US" dirty="0" smtClean="0"/>
              <a:t>Payload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84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Propulsion Safety Shutoff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Propulsion would like the feature of an automatic engine shutoff should sensor data fall outside of acceptable bounds</a:t>
            </a:r>
          </a:p>
          <a:p>
            <a:pPr lvl="1"/>
            <a:r>
              <a:rPr lang="en-US" dirty="0" smtClean="0"/>
              <a:t>Data from failing rocket would trigger the Arduino to close the ball valve</a:t>
            </a:r>
          </a:p>
          <a:p>
            <a:pPr marL="0" indent="0">
              <a:buNone/>
            </a:pPr>
            <a:r>
              <a:rPr lang="en-US" dirty="0" smtClean="0"/>
              <a:t>Arduino would check IMU, temperature, and pressure data to determine if shutoff was necessary</a:t>
            </a:r>
          </a:p>
          <a:p>
            <a:pPr marL="0" indent="0">
              <a:buNone/>
            </a:pPr>
            <a:r>
              <a:rPr lang="en-US" dirty="0" smtClean="0"/>
              <a:t>Could potentially save rocket from critical failure while causing only a premature shutdown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720E05-3280-4ED0-8149-0CEC26EF56C0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1800" dirty="0">
                <a:solidFill>
                  <a:prstClr val="black"/>
                </a:solidFill>
              </a:rPr>
              <a:t>Sounding Rocketry Team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629742" y="6384926"/>
            <a:ext cx="2180258" cy="386422"/>
          </a:xfrm>
        </p:spPr>
        <p:txBody>
          <a:bodyPr/>
          <a:lstStyle/>
          <a:p>
            <a:r>
              <a:rPr lang="en-US" dirty="0" smtClean="0"/>
              <a:t>Conceptual Design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Electronics &amp; </a:t>
            </a:r>
            <a:r>
              <a:rPr lang="en-US" dirty="0" smtClean="0"/>
              <a:t>Payload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008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470</Words>
  <Application>Microsoft Office PowerPoint</Application>
  <PresentationFormat>Widescreen</PresentationFormat>
  <Paragraphs>108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PowerPoint Presentation</vt:lpstr>
      <vt:lpstr>Data &amp; Communication Systems Architecture</vt:lpstr>
      <vt:lpstr>Command Structure</vt:lpstr>
      <vt:lpstr>Sensors</vt:lpstr>
      <vt:lpstr>Power Requirements</vt:lpstr>
      <vt:lpstr>Testing</vt:lpstr>
      <vt:lpstr>Propulsion Safety Shutoff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Bradford Stricklin</dc:creator>
  <cp:lastModifiedBy>Bradford Stricklin</cp:lastModifiedBy>
  <cp:revision>1</cp:revision>
  <dcterms:created xsi:type="dcterms:W3CDTF">2016-01-09T08:20:54Z</dcterms:created>
  <dcterms:modified xsi:type="dcterms:W3CDTF">2016-01-09T08:21:20Z</dcterms:modified>
</cp:coreProperties>
</file>

<file path=docProps/thumbnail.jpeg>
</file>